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84" r:id="rId3"/>
    <p:sldId id="298" r:id="rId4"/>
    <p:sldId id="319" r:id="rId5"/>
    <p:sldId id="320" r:id="rId6"/>
    <p:sldId id="321" r:id="rId7"/>
    <p:sldId id="322" r:id="rId8"/>
    <p:sldId id="352" r:id="rId9"/>
    <p:sldId id="304" r:id="rId10"/>
    <p:sldId id="323" r:id="rId11"/>
    <p:sldId id="324" r:id="rId12"/>
    <p:sldId id="350" r:id="rId13"/>
    <p:sldId id="351" r:id="rId14"/>
    <p:sldId id="331" r:id="rId15"/>
    <p:sldId id="327" r:id="rId16"/>
    <p:sldId id="325" r:id="rId17"/>
    <p:sldId id="328" r:id="rId18"/>
    <p:sldId id="330" r:id="rId19"/>
    <p:sldId id="329" r:id="rId20"/>
    <p:sldId id="332" r:id="rId21"/>
    <p:sldId id="333" r:id="rId22"/>
    <p:sldId id="334" r:id="rId23"/>
    <p:sldId id="336" r:id="rId24"/>
    <p:sldId id="337" r:id="rId25"/>
    <p:sldId id="338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9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ora" pitchFamily="2" charset="0"/>
      <p:regular r:id="rId41"/>
      <p:bold r:id="rId42"/>
      <p:italic r:id="rId43"/>
      <p:boldItalic r:id="rId44"/>
    </p:embeddedFont>
    <p:embeddedFont>
      <p:font typeface="Quattrocento Sans" panose="020B05020500000200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uárez" initials="DS" lastIdx="1" clrIdx="0">
    <p:extLst>
      <p:ext uri="{19B8F6BF-5375-455C-9EA6-DF929625EA0E}">
        <p15:presenceInfo xmlns:p15="http://schemas.microsoft.com/office/powerpoint/2012/main" userId="c5edfa7d142ccc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5" autoAdjust="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49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89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743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54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493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80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788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25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48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0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a3b4cb5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a3b4cb5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861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608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071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420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17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725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44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01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855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386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423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857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81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71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8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89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34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8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86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67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David360/UncertainTI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064419" y="1128712"/>
            <a:ext cx="8743950" cy="3027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ast-Latn-ES" dirty="0"/>
            </a:br>
            <a:endParaRPr lang="es-ES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1;p12">
            <a:extLst>
              <a:ext uri="{FF2B5EF4-FFF2-40B4-BE49-F238E27FC236}">
                <a16:creationId xmlns:a16="http://schemas.microsoft.com/office/drawing/2014/main" id="{F3B17C1B-6888-4AE9-A7B1-7F57D0AAA89F}"/>
              </a:ext>
            </a:extLst>
          </p:cNvPr>
          <p:cNvSpPr txBox="1">
            <a:spLocks/>
          </p:cNvSpPr>
          <p:nvPr/>
        </p:nvSpPr>
        <p:spPr>
          <a:xfrm>
            <a:off x="200025" y="781331"/>
            <a:ext cx="8743950" cy="228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ra"/>
              <a:buNone/>
              <a:defRPr sz="36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br>
              <a:rPr lang="ast-Latn-ES" dirty="0"/>
            </a:br>
            <a:r>
              <a:rPr lang="ast-Latn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UncertainTIC: Proyecto PICAR</a:t>
            </a:r>
            <a:br>
              <a:rPr lang="ast-Latn-ES" dirty="0"/>
            </a:br>
            <a:endParaRPr lang="ast-Latn-ES" dirty="0"/>
          </a:p>
          <a:p>
            <a:pPr algn="ctr"/>
            <a:endParaRPr lang="es-ES"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8CEE4A7-8CB2-4E49-A8A8-EFA86E38CBCB}"/>
              </a:ext>
            </a:extLst>
          </p:cNvPr>
          <p:cNvSpPr txBox="1"/>
          <p:nvPr/>
        </p:nvSpPr>
        <p:spPr>
          <a:xfrm>
            <a:off x="2739628" y="3812114"/>
            <a:ext cx="36647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st-Latn-ES" sz="1200" b="1" dirty="0">
                <a:latin typeface="Lora" panose="020B0604020202020204" charset="0"/>
              </a:rPr>
              <a:t>David Arias-Cachero Rincón</a:t>
            </a:r>
          </a:p>
          <a:p>
            <a:pPr algn="ctr"/>
            <a:r>
              <a:rPr lang="ast-Latn-ES" sz="1200" b="1" dirty="0">
                <a:latin typeface="Lora" panose="020B0604020202020204" charset="0"/>
              </a:rPr>
              <a:t>Guillermo Lena Díaz</a:t>
            </a:r>
          </a:p>
          <a:p>
            <a:pPr algn="ctr"/>
            <a:r>
              <a:rPr lang="ast-Latn-ES" sz="1200" b="1" dirty="0">
                <a:latin typeface="Lora" panose="020B0604020202020204" charset="0"/>
              </a:rPr>
              <a:t>Carmen Sánchez García</a:t>
            </a:r>
          </a:p>
          <a:p>
            <a:pPr algn="ctr"/>
            <a:endParaRPr lang="ast-Latn-ES" sz="1200" b="1" dirty="0">
              <a:latin typeface="Lora" panose="020B0604020202020204" charset="0"/>
            </a:endParaRPr>
          </a:p>
          <a:p>
            <a:pPr algn="ctr"/>
            <a:r>
              <a:rPr lang="ast-Latn-ES" sz="1200" b="1" dirty="0">
                <a:latin typeface="Lora" panose="020B0604020202020204" charset="0"/>
              </a:rPr>
              <a:t>Universidad de Oviedo</a:t>
            </a:r>
            <a:endParaRPr lang="es-ES" sz="1200" b="1" dirty="0">
              <a:latin typeface="Lora" panose="020B0604020202020204" charset="0"/>
            </a:endParaRPr>
          </a:p>
          <a:p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Tecnologías</a:t>
            </a:r>
            <a:r>
              <a:rPr sz="2400" dirty="0"/>
              <a:t>: SDR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Imagen 2" descr="Diagrama, Forma&#10;&#10;Descripción generada automáticamente">
            <a:extLst>
              <a:ext uri="{FF2B5EF4-FFF2-40B4-BE49-F238E27FC236}">
                <a16:creationId xmlns:a16="http://schemas.microsoft.com/office/drawing/2014/main" id="{74813B21-3F81-5F53-01CE-A3765659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81" y="1634426"/>
            <a:ext cx="4881038" cy="26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16364C-798E-8CB1-B98E-255012697778}"/>
              </a:ext>
            </a:extLst>
          </p:cNvPr>
          <p:cNvSpPr/>
          <p:nvPr/>
        </p:nvSpPr>
        <p:spPr>
          <a:xfrm>
            <a:off x="5130801" y="960120"/>
            <a:ext cx="919956" cy="31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124;p17">
            <a:extLst>
              <a:ext uri="{FF2B5EF4-FFF2-40B4-BE49-F238E27FC236}">
                <a16:creationId xmlns:a16="http://schemas.microsoft.com/office/drawing/2014/main" id="{C9272F0D-F82D-F6A9-85E5-0EDDDBCAB59B}"/>
              </a:ext>
            </a:extLst>
          </p:cNvPr>
          <p:cNvSpPr txBox="1">
            <a:spLocks/>
          </p:cNvSpPr>
          <p:nvPr/>
        </p:nvSpPr>
        <p:spPr>
          <a:xfrm>
            <a:off x="1359818" y="908963"/>
            <a:ext cx="574106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ES" sz="2400" dirty="0"/>
              <a:t>Tecnologías: Azure + </a:t>
            </a:r>
            <a:r>
              <a:rPr lang="es-ES" sz="2400" dirty="0" err="1"/>
              <a:t>PowerBI</a:t>
            </a:r>
            <a:endParaRPr lang="es-ES" sz="2400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BF8B67F-3BF3-E7CD-CF80-2107E6A7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87" y="1855073"/>
            <a:ext cx="7258825" cy="24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1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16364C-798E-8CB1-B98E-255012697778}"/>
              </a:ext>
            </a:extLst>
          </p:cNvPr>
          <p:cNvSpPr/>
          <p:nvPr/>
        </p:nvSpPr>
        <p:spPr>
          <a:xfrm>
            <a:off x="5130801" y="960120"/>
            <a:ext cx="919956" cy="31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124;p17">
            <a:extLst>
              <a:ext uri="{FF2B5EF4-FFF2-40B4-BE49-F238E27FC236}">
                <a16:creationId xmlns:a16="http://schemas.microsoft.com/office/drawing/2014/main" id="{C9272F0D-F82D-F6A9-85E5-0EDDDBCAB59B}"/>
              </a:ext>
            </a:extLst>
          </p:cNvPr>
          <p:cNvSpPr txBox="1">
            <a:spLocks/>
          </p:cNvSpPr>
          <p:nvPr/>
        </p:nvSpPr>
        <p:spPr>
          <a:xfrm>
            <a:off x="1359818" y="908963"/>
            <a:ext cx="574106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ES" sz="2400" dirty="0"/>
              <a:t>Tecnologías: Azure + </a:t>
            </a:r>
            <a:r>
              <a:rPr lang="es-ES" sz="2400" dirty="0" err="1"/>
              <a:t>PowerBI</a:t>
            </a:r>
            <a:endParaRPr lang="es-ES" sz="2400" dirty="0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783B0B-77AF-6E0F-BB6D-349F66BF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68" y="1522928"/>
            <a:ext cx="7022464" cy="35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16364C-798E-8CB1-B98E-255012697778}"/>
              </a:ext>
            </a:extLst>
          </p:cNvPr>
          <p:cNvSpPr/>
          <p:nvPr/>
        </p:nvSpPr>
        <p:spPr>
          <a:xfrm>
            <a:off x="5130801" y="960120"/>
            <a:ext cx="919956" cy="314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124;p17">
            <a:extLst>
              <a:ext uri="{FF2B5EF4-FFF2-40B4-BE49-F238E27FC236}">
                <a16:creationId xmlns:a16="http://schemas.microsoft.com/office/drawing/2014/main" id="{C9272F0D-F82D-F6A9-85E5-0EDDDBCAB59B}"/>
              </a:ext>
            </a:extLst>
          </p:cNvPr>
          <p:cNvSpPr txBox="1">
            <a:spLocks/>
          </p:cNvSpPr>
          <p:nvPr/>
        </p:nvSpPr>
        <p:spPr>
          <a:xfrm>
            <a:off x="1359818" y="908963"/>
            <a:ext cx="5741069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s-ES" sz="2400" dirty="0"/>
              <a:t>Tecnologías: Azure + </a:t>
            </a:r>
            <a:r>
              <a:rPr lang="es-ES" sz="2400" dirty="0" err="1"/>
              <a:t>PowerBI</a:t>
            </a:r>
            <a:endParaRPr lang="es-ES" sz="2400" dirty="0"/>
          </a:p>
        </p:txBody>
      </p:sp>
      <p:pic>
        <p:nvPicPr>
          <p:cNvPr id="6" name="Imagen 5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0A46FCBF-D74D-EAA1-3A7B-45FABA135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3"/>
          <a:stretch/>
        </p:blipFill>
        <p:spPr>
          <a:xfrm>
            <a:off x="572431" y="1493519"/>
            <a:ext cx="7999137" cy="33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0591E2-B2E0-7A51-D3E1-A869A57F5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pic>
        <p:nvPicPr>
          <p:cNvPr id="8" name="Imagen 7" descr="Celular con pantalla encendida&#10;&#10;Descripción generada automáticamente">
            <a:extLst>
              <a:ext uri="{FF2B5EF4-FFF2-40B4-BE49-F238E27FC236}">
                <a16:creationId xmlns:a16="http://schemas.microsoft.com/office/drawing/2014/main" id="{C5ECBD85-55FD-9BB1-7117-F612BF5F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47" y="49034"/>
            <a:ext cx="4877804" cy="5094466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30F86EBA-2FC3-44B0-3720-06F3293FB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4"/>
          <a:stretch/>
        </p:blipFill>
        <p:spPr>
          <a:xfrm>
            <a:off x="3291910" y="621861"/>
            <a:ext cx="2206012" cy="39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18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0591E2-B2E0-7A51-D3E1-A869A57F5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pic>
        <p:nvPicPr>
          <p:cNvPr id="5" name="Imagen 4" descr="Una pantalla de una laptop&#10;&#10;Descripción generada automáticamente">
            <a:extLst>
              <a:ext uri="{FF2B5EF4-FFF2-40B4-BE49-F238E27FC236}">
                <a16:creationId xmlns:a16="http://schemas.microsoft.com/office/drawing/2014/main" id="{658CB55D-50DE-DD3E-9E16-6AEA1A0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1" y="182511"/>
            <a:ext cx="7172198" cy="4778477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2ABCDD4-E7F4-A173-2EF9-B6F4A9DCD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95372" y="579120"/>
            <a:ext cx="4991228" cy="3121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394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</a:t>
            </a:r>
            <a:r>
              <a:rPr sz="2400" dirty="0" err="1"/>
              <a:t>Movimiento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234375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2148639" y="1731660"/>
            <a:ext cx="2108533" cy="22537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751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</a:t>
            </a:r>
            <a:r>
              <a:rPr sz="2400" dirty="0" err="1"/>
              <a:t>Movimiento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5C9C54AE-72D8-A06B-C2FE-F8F7AE760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472666" y="1539710"/>
            <a:ext cx="4651381" cy="347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DCC77A1-1BC1-9A0D-0DC3-7227A7EDC489}"/>
              </a:ext>
            </a:extLst>
          </p:cNvPr>
          <p:cNvSpPr/>
          <p:nvPr/>
        </p:nvSpPr>
        <p:spPr>
          <a:xfrm>
            <a:off x="923581" y="1951615"/>
            <a:ext cx="1225288" cy="11911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DB5E62-0DC1-96E0-4869-F57C9B00CBF6}"/>
              </a:ext>
            </a:extLst>
          </p:cNvPr>
          <p:cNvSpPr txBox="1"/>
          <p:nvPr/>
        </p:nvSpPr>
        <p:spPr>
          <a:xfrm>
            <a:off x="6533441" y="2022821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Plano XY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6613AC4-838A-4FD9-3E0E-D5DEC9BA383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2148869" y="2225883"/>
            <a:ext cx="4287650" cy="321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9ADDEFE0-473D-3812-7B46-AD55063F998A}"/>
              </a:ext>
            </a:extLst>
          </p:cNvPr>
          <p:cNvSpPr/>
          <p:nvPr/>
        </p:nvSpPr>
        <p:spPr>
          <a:xfrm>
            <a:off x="867727" y="3229031"/>
            <a:ext cx="1321068" cy="4357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F6A15FF-E407-0C9D-BAF7-0C5697B6E849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188795" y="2929746"/>
            <a:ext cx="4097031" cy="5171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1C3A6F-167F-FDA0-F7F2-AD891752B2AA}"/>
              </a:ext>
            </a:extLst>
          </p:cNvPr>
          <p:cNvSpPr txBox="1"/>
          <p:nvPr/>
        </p:nvSpPr>
        <p:spPr>
          <a:xfrm>
            <a:off x="6285826" y="2754324"/>
            <a:ext cx="171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Tres velocidades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C144B9F-85D4-0D63-7052-3FF8A2C942A0}"/>
              </a:ext>
            </a:extLst>
          </p:cNvPr>
          <p:cNvSpPr/>
          <p:nvPr/>
        </p:nvSpPr>
        <p:spPr>
          <a:xfrm>
            <a:off x="883576" y="3688364"/>
            <a:ext cx="1305219" cy="370193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3431BF1-05E4-0FE1-17C9-CB7C93069B0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 flipV="1">
            <a:off x="2188795" y="3664744"/>
            <a:ext cx="3935340" cy="2087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9ECA88-0432-C533-DD30-79F42BFA818A}"/>
              </a:ext>
            </a:extLst>
          </p:cNvPr>
          <p:cNvSpPr txBox="1"/>
          <p:nvPr/>
        </p:nvSpPr>
        <p:spPr>
          <a:xfrm>
            <a:off x="6124135" y="3226162"/>
            <a:ext cx="215213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ast-Latn-E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Rotación sobre el eje Z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41104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1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GNU Radio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234375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2228850" y="3977361"/>
            <a:ext cx="1885950" cy="5400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799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GNU Radio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4C7B2A1F-9F9C-1E9A-8DD9-D59B359FE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411706" y="1475779"/>
            <a:ext cx="4651381" cy="347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12185584-17A9-C958-98A3-5975284FD207}"/>
              </a:ext>
            </a:extLst>
          </p:cNvPr>
          <p:cNvSpPr/>
          <p:nvPr/>
        </p:nvSpPr>
        <p:spPr>
          <a:xfrm>
            <a:off x="560070" y="4000980"/>
            <a:ext cx="1885950" cy="433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452DF7D-F2F5-551C-83E2-C8B1554B6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674" r="26901"/>
          <a:stretch/>
        </p:blipFill>
        <p:spPr>
          <a:xfrm>
            <a:off x="6757988" y="1205529"/>
            <a:ext cx="1057657" cy="1562383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A68B81E-B653-F81F-B911-EFD7604AD574}"/>
              </a:ext>
            </a:extLst>
          </p:cNvPr>
          <p:cNvCxnSpPr>
            <a:stCxn id="19" idx="6"/>
            <a:endCxn id="21" idx="1"/>
          </p:cNvCxnSpPr>
          <p:nvPr/>
        </p:nvCxnSpPr>
        <p:spPr>
          <a:xfrm flipV="1">
            <a:off x="2446020" y="1986721"/>
            <a:ext cx="4311968" cy="22311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806D1CC5-7F2E-29D7-A626-4C3BE39C7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216" y="3398938"/>
            <a:ext cx="1593318" cy="120408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4CBC51CB-84A8-FE7C-EE9E-0390A99021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67" t="4257" r="5781" b="2944"/>
          <a:stretch/>
        </p:blipFill>
        <p:spPr>
          <a:xfrm>
            <a:off x="7446646" y="3313445"/>
            <a:ext cx="1345656" cy="1375070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84DFD97-5980-6BF6-7A8E-BDC514FBD9FD}"/>
              </a:ext>
            </a:extLst>
          </p:cNvPr>
          <p:cNvCxnSpPr>
            <a:cxnSpLocks/>
          </p:cNvCxnSpPr>
          <p:nvPr/>
        </p:nvCxnSpPr>
        <p:spPr>
          <a:xfrm flipH="1">
            <a:off x="6572250" y="2657602"/>
            <a:ext cx="335284" cy="741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250598E-4BA6-666C-096D-9FCE3F08F8F3}"/>
              </a:ext>
            </a:extLst>
          </p:cNvPr>
          <p:cNvCxnSpPr/>
          <p:nvPr/>
        </p:nvCxnSpPr>
        <p:spPr>
          <a:xfrm>
            <a:off x="7446646" y="2571750"/>
            <a:ext cx="368999" cy="7416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FD882E8-BEE6-E656-3CFA-518EFFDE72D5}"/>
              </a:ext>
            </a:extLst>
          </p:cNvPr>
          <p:cNvSpPr/>
          <p:nvPr/>
        </p:nvSpPr>
        <p:spPr>
          <a:xfrm>
            <a:off x="5314216" y="3486150"/>
            <a:ext cx="457934" cy="37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F8581AF-8D17-9080-EC62-39B92979D632}"/>
              </a:ext>
            </a:extLst>
          </p:cNvPr>
          <p:cNvSpPr/>
          <p:nvPr/>
        </p:nvSpPr>
        <p:spPr>
          <a:xfrm>
            <a:off x="8155708" y="3622360"/>
            <a:ext cx="636593" cy="37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A1CFB8B-A7B1-5ED9-D4F3-586FB4962114}"/>
              </a:ext>
            </a:extLst>
          </p:cNvPr>
          <p:cNvSpPr/>
          <p:nvPr/>
        </p:nvSpPr>
        <p:spPr>
          <a:xfrm>
            <a:off x="8301452" y="3290175"/>
            <a:ext cx="636593" cy="378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5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Í</a:t>
            </a:r>
            <a:r>
              <a:rPr lang="ast-Latn-ES" dirty="0"/>
              <a:t>ndice de contenidos</a:t>
            </a:r>
            <a:endParaRPr dirty="0"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07" name="Google Shape;50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9" name="Google Shape;509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10" name="Google Shape;51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13" name="Google Shape;51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5" name="Google Shape;515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16" name="Google Shape;51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8" name="Google Shape;518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19" name="Google Shape;51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6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22" name="Google Shape;52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4" name="Google Shape;524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25" name="Google Shape;52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7" name="Google Shape;527;p40"/>
          <p:cNvSpPr txBox="1"/>
          <p:nvPr/>
        </p:nvSpPr>
        <p:spPr>
          <a:xfrm>
            <a:off x="1258492" y="1170001"/>
            <a:ext cx="174856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7620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rPr lang="ast-Latn-ES" sz="1100" b="1" dirty="0">
                <a:latin typeface="Lora" panose="020B0604020202020204" charset="0"/>
              </a:rPr>
              <a:t>Concept of Operations</a:t>
            </a:r>
          </a:p>
        </p:txBody>
      </p:sp>
      <p:sp>
        <p:nvSpPr>
          <p:cNvPr id="528" name="Google Shape;528;p40"/>
          <p:cNvSpPr txBox="1"/>
          <p:nvPr/>
        </p:nvSpPr>
        <p:spPr>
          <a:xfrm>
            <a:off x="3298064" y="1156099"/>
            <a:ext cx="152336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Interfaz de Usuario</a:t>
            </a:r>
            <a:endParaRPr sz="1100" b="1" dirty="0">
              <a:latin typeface="Lora" panose="020B0604020202020204" charset="0"/>
              <a:sym typeface="Quattrocento Sans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Diagrama Gantt</a:t>
            </a:r>
            <a:endParaRPr sz="1100" b="1" dirty="0">
              <a:latin typeface="Lora" panose="020B0604020202020204" charset="0"/>
              <a:sym typeface="Quattrocento Sans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2605524" y="4045557"/>
            <a:ext cx="1454224" cy="101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spcBef>
                <a:spcPts val="600"/>
              </a:spcBef>
              <a:buClr>
                <a:schemeClr val="accent1"/>
              </a:buClr>
              <a:buSzPts val="2400"/>
              <a:buFont typeface="Arial"/>
              <a:buNone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Tecnologías</a:t>
            </a:r>
          </a:p>
          <a:p>
            <a:pPr marL="171450" lvl="7" indent="-171450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MQTT</a:t>
            </a:r>
          </a:p>
          <a:p>
            <a:pPr marL="171450" lvl="4" indent="-171450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SDR</a:t>
            </a:r>
          </a:p>
          <a:p>
            <a:pPr marL="171450" lvl="4" indent="-171450">
              <a:spcBef>
                <a:spcPts val="60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Azure + PowerBI</a:t>
            </a:r>
          </a:p>
        </p:txBody>
      </p:sp>
      <p:sp>
        <p:nvSpPr>
          <p:cNvPr id="531" name="Google Shape;531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Montaje físico</a:t>
            </a:r>
            <a:endParaRPr sz="1100" b="1" dirty="0">
              <a:latin typeface="Lora" panose="020B0604020202020204" charset="0"/>
              <a:sym typeface="Quattrocento Sans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ast-Latn-ES" sz="1100" b="1" dirty="0">
                <a:latin typeface="Lora" panose="020B0604020202020204" charset="0"/>
                <a:sym typeface="Quattrocento Sans"/>
              </a:rPr>
              <a:t>Documentación</a:t>
            </a:r>
            <a:endParaRPr sz="1100" b="1" dirty="0">
              <a:latin typeface="Lora" panose="020B0604020202020204" charset="0"/>
              <a:sym typeface="Quattrocento Sans"/>
            </a:endParaRPr>
          </a:p>
        </p:txBody>
      </p:sp>
      <p:grpSp>
        <p:nvGrpSpPr>
          <p:cNvPr id="533" name="Google Shape;533;p4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34" name="Google Shape;53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Cámara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358398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2266950" y="4533621"/>
            <a:ext cx="1885950" cy="5400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745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Cámara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4C7B2A1F-9F9C-1E9A-8DD9-D59B359FE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411706" y="1475779"/>
            <a:ext cx="4651381" cy="347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12185584-17A9-C958-98A3-5975284FD207}"/>
              </a:ext>
            </a:extLst>
          </p:cNvPr>
          <p:cNvSpPr/>
          <p:nvPr/>
        </p:nvSpPr>
        <p:spPr>
          <a:xfrm>
            <a:off x="521970" y="4435320"/>
            <a:ext cx="1885950" cy="4338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18DB4C-06F1-DD93-1A82-0754810110E7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2407920" y="3075039"/>
            <a:ext cx="3963383" cy="15772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80621C4-0312-C10A-084A-055901EB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87" y="2279451"/>
            <a:ext cx="2356515" cy="1413909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6A2A8A80-8D33-3B16-0B5F-6C2F191E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25" y="1475779"/>
            <a:ext cx="806038" cy="806038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DB954B5F-74B4-AD50-1879-672C1EFA8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037" y="3522167"/>
            <a:ext cx="1308216" cy="1308216"/>
          </a:xfrm>
          <a:prstGeom prst="rect">
            <a:avLst/>
          </a:prstGeom>
        </p:spPr>
      </p:pic>
      <p:sp>
        <p:nvSpPr>
          <p:cNvPr id="11" name="Abrir llave 10">
            <a:extLst>
              <a:ext uri="{FF2B5EF4-FFF2-40B4-BE49-F238E27FC236}">
                <a16:creationId xmlns:a16="http://schemas.microsoft.com/office/drawing/2014/main" id="{13F8361C-4E9B-71C8-B62F-2E0A138282DE}"/>
              </a:ext>
            </a:extLst>
          </p:cNvPr>
          <p:cNvSpPr/>
          <p:nvPr/>
        </p:nvSpPr>
        <p:spPr>
          <a:xfrm>
            <a:off x="6438143" y="1541206"/>
            <a:ext cx="228128" cy="3045542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75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Dashboard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358398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4453890" y="1524000"/>
            <a:ext cx="2404110" cy="17068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636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</a:t>
            </a:r>
            <a:r>
              <a:rPr lang="es-ES" sz="2400" dirty="0"/>
              <a:t>Emergencias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358398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4457700" y="3250949"/>
            <a:ext cx="2438400" cy="11381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04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</a:t>
            </a:r>
            <a:r>
              <a:rPr lang="es-ES" sz="2400" dirty="0"/>
              <a:t>Emergencias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4C7B2A1F-9F9C-1E9A-8DD9-D59B359FE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411706" y="1475779"/>
            <a:ext cx="4651381" cy="3470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12185584-17A9-C958-98A3-5975284FD207}"/>
              </a:ext>
            </a:extLst>
          </p:cNvPr>
          <p:cNvSpPr/>
          <p:nvPr/>
        </p:nvSpPr>
        <p:spPr>
          <a:xfrm>
            <a:off x="2651760" y="3223259"/>
            <a:ext cx="2217420" cy="102412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Imagen 6" descr="Un globo de colores&#10;&#10;Descripción generada automáticamente con confianza baja">
            <a:extLst>
              <a:ext uri="{FF2B5EF4-FFF2-40B4-BE49-F238E27FC236}">
                <a16:creationId xmlns:a16="http://schemas.microsoft.com/office/drawing/2014/main" id="{7133BDE0-8FE0-9810-EAEC-802E4ED06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0" t="3827" r="19444" b="3827"/>
          <a:stretch/>
        </p:blipFill>
        <p:spPr>
          <a:xfrm>
            <a:off x="6700570" y="1475779"/>
            <a:ext cx="860686" cy="1312525"/>
          </a:xfrm>
          <a:prstGeom prst="rect">
            <a:avLst/>
          </a:prstGeom>
        </p:spPr>
      </p:pic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976F206A-2A7A-5646-9661-E69AD03F5F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50" t="23630" r="15050" b="8889"/>
          <a:stretch/>
        </p:blipFill>
        <p:spPr>
          <a:xfrm>
            <a:off x="6424935" y="3154954"/>
            <a:ext cx="1799770" cy="1884566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4D5D103-DD5E-E0AF-EB42-F1A34C39F1DF}"/>
              </a:ext>
            </a:extLst>
          </p:cNvPr>
          <p:cNvCxnSpPr/>
          <p:nvPr/>
        </p:nvCxnSpPr>
        <p:spPr>
          <a:xfrm flipV="1">
            <a:off x="4886325" y="2328863"/>
            <a:ext cx="1814245" cy="1371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8249B3F-6AE7-D786-170E-1800C63CF4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886325" y="3700463"/>
            <a:ext cx="1538610" cy="3967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6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Interfaz</a:t>
            </a:r>
            <a:r>
              <a:rPr sz="2400" dirty="0"/>
              <a:t> de </a:t>
            </a:r>
            <a:r>
              <a:rPr sz="2400" dirty="0" err="1"/>
              <a:t>usuario</a:t>
            </a:r>
            <a:r>
              <a:rPr sz="2400" dirty="0"/>
              <a:t>: </a:t>
            </a:r>
            <a:r>
              <a:rPr lang="ast-Latn-ES" sz="2400" dirty="0"/>
              <a:t>Estado del MR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C899A823-F823-AD92-2C4E-4702A68A4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406" r="416"/>
          <a:stretch/>
        </p:blipFill>
        <p:spPr bwMode="auto">
          <a:xfrm>
            <a:off x="2035756" y="1358398"/>
            <a:ext cx="5072488" cy="3785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CE199D8-50DC-327C-998E-B2A6BCD75ECD}"/>
              </a:ext>
            </a:extLst>
          </p:cNvPr>
          <p:cNvSpPr/>
          <p:nvPr/>
        </p:nvSpPr>
        <p:spPr>
          <a:xfrm>
            <a:off x="4511040" y="4306570"/>
            <a:ext cx="2438400" cy="6400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069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Impresión</a:t>
            </a:r>
            <a:r>
              <a:rPr sz="2400" dirty="0"/>
              <a:t> 3D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57BBB0BE-580D-5E6A-4708-B5B6BE86F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1" y="1780744"/>
            <a:ext cx="5150073" cy="289691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Imagen 2" descr="Una maleta negra&#10;&#10;Descripción generada automáticamente con confianza baja">
            <a:extLst>
              <a:ext uri="{FF2B5EF4-FFF2-40B4-BE49-F238E27FC236}">
                <a16:creationId xmlns:a16="http://schemas.microsoft.com/office/drawing/2014/main" id="{C701380D-FBB2-9BEE-A7F7-A7A318494F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1" t="18441" r="17596" b="9503"/>
          <a:stretch/>
        </p:blipFill>
        <p:spPr>
          <a:xfrm>
            <a:off x="6632280" y="1685418"/>
            <a:ext cx="2008572" cy="299224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B65E50BA-D4DF-24B9-AB3D-29CA82EC21A1}"/>
              </a:ext>
            </a:extLst>
          </p:cNvPr>
          <p:cNvSpPr/>
          <p:nvPr/>
        </p:nvSpPr>
        <p:spPr>
          <a:xfrm>
            <a:off x="5513494" y="3013899"/>
            <a:ext cx="967740" cy="167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766745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Impresión</a:t>
            </a:r>
            <a:r>
              <a:rPr sz="2400" dirty="0"/>
              <a:t> 3D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8EEAD86-B254-27C5-D076-4EAE338B9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745325"/>
            <a:ext cx="5184000" cy="2916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Imagen 5" descr="Imagen que contiene cámara&#10;&#10;Descripción generada automáticamente">
            <a:extLst>
              <a:ext uri="{FF2B5EF4-FFF2-40B4-BE49-F238E27FC236}">
                <a16:creationId xmlns:a16="http://schemas.microsoft.com/office/drawing/2014/main" id="{7D99E6CF-4FFD-5A96-39A2-389F87E514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9" t="37496" r="29579" b="14135"/>
          <a:stretch/>
        </p:blipFill>
        <p:spPr>
          <a:xfrm>
            <a:off x="6818947" y="1910697"/>
            <a:ext cx="1593533" cy="275062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BD84032-B9A0-0BE2-A649-EAD70449D2B8}"/>
              </a:ext>
            </a:extLst>
          </p:cNvPr>
          <p:cNvSpPr/>
          <p:nvPr/>
        </p:nvSpPr>
        <p:spPr>
          <a:xfrm>
            <a:off x="5635713" y="3118371"/>
            <a:ext cx="967740" cy="167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79144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Impresión</a:t>
            </a:r>
            <a:r>
              <a:rPr sz="2400" dirty="0"/>
              <a:t> 3D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BD84032-B9A0-0BE2-A649-EAD70449D2B8}"/>
              </a:ext>
            </a:extLst>
          </p:cNvPr>
          <p:cNvSpPr/>
          <p:nvPr/>
        </p:nvSpPr>
        <p:spPr>
          <a:xfrm>
            <a:off x="5635713" y="3118371"/>
            <a:ext cx="967740" cy="167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Pantalla de computadora con videojuego&#10;&#10;Descripción generada automáticamente con confianza media">
            <a:extLst>
              <a:ext uri="{FF2B5EF4-FFF2-40B4-BE49-F238E27FC236}">
                <a16:creationId xmlns:a16="http://schemas.microsoft.com/office/drawing/2014/main" id="{4FADDBE6-B6D2-49E1-EFCE-76504CCE8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" y="1745325"/>
            <a:ext cx="5184000" cy="2916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Imagen 2" descr="Imagen que contiene tabla, interior, escritorio, conjunto&#10;&#10;Descripción generada automáticamente">
            <a:extLst>
              <a:ext uri="{FF2B5EF4-FFF2-40B4-BE49-F238E27FC236}">
                <a16:creationId xmlns:a16="http://schemas.microsoft.com/office/drawing/2014/main" id="{EAD5312F-1F86-5703-DF73-0302793710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4" t="26951" r="22517" b="34893"/>
          <a:stretch/>
        </p:blipFill>
        <p:spPr>
          <a:xfrm>
            <a:off x="6880860" y="1810000"/>
            <a:ext cx="1943100" cy="261674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5991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Circuiteria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Imagen 3" descr="Un grupo de folletos sobre una mesa de madera&#10;&#10;Descripción generada automáticamente con confianza baja">
            <a:extLst>
              <a:ext uri="{FF2B5EF4-FFF2-40B4-BE49-F238E27FC236}">
                <a16:creationId xmlns:a16="http://schemas.microsoft.com/office/drawing/2014/main" id="{8072B782-B11D-B7FC-E70F-85C0DD57D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0" b="9645"/>
          <a:stretch/>
        </p:blipFill>
        <p:spPr>
          <a:xfrm>
            <a:off x="826644" y="1521929"/>
            <a:ext cx="2321501" cy="331925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n 4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E046219B-7590-8274-75A4-1F64E9349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/>
          <a:stretch/>
        </p:blipFill>
        <p:spPr>
          <a:xfrm rot="16200000">
            <a:off x="4843894" y="1144570"/>
            <a:ext cx="3530188" cy="40739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2806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944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/>
              <a:t>Concept of Operations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75B4A1B-69E1-F235-FBDB-6FDDEF59D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9" t="7778" r="2070" b="4913"/>
          <a:stretch/>
        </p:blipFill>
        <p:spPr bwMode="auto">
          <a:xfrm>
            <a:off x="1662112" y="1690571"/>
            <a:ext cx="5819775" cy="325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9601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Resultado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F76858-C9EF-BFF2-94A5-1A0CE1B4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/>
          <a:stretch/>
        </p:blipFill>
        <p:spPr>
          <a:xfrm>
            <a:off x="234599" y="1493773"/>
            <a:ext cx="4192621" cy="348215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08AC561-E126-BCE9-7B0C-6811A6BC2204}"/>
              </a:ext>
            </a:extLst>
          </p:cNvPr>
          <p:cNvSpPr/>
          <p:nvPr/>
        </p:nvSpPr>
        <p:spPr>
          <a:xfrm>
            <a:off x="1495090" y="1591110"/>
            <a:ext cx="626604" cy="5241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C1BE0A5-F318-D1C1-4358-DA03173520AE}"/>
              </a:ext>
            </a:extLst>
          </p:cNvPr>
          <p:cNvSpPr/>
          <p:nvPr/>
        </p:nvSpPr>
        <p:spPr>
          <a:xfrm>
            <a:off x="1968959" y="2084759"/>
            <a:ext cx="474204" cy="418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2F8F7E6-DC1F-4557-C3BE-24F74F3BA98E}"/>
              </a:ext>
            </a:extLst>
          </p:cNvPr>
          <p:cNvSpPr/>
          <p:nvPr/>
        </p:nvSpPr>
        <p:spPr>
          <a:xfrm>
            <a:off x="2085976" y="4416003"/>
            <a:ext cx="474204" cy="418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D7D6A7-D91F-C740-69F2-017B07A8B54A}"/>
              </a:ext>
            </a:extLst>
          </p:cNvPr>
          <p:cNvSpPr/>
          <p:nvPr/>
        </p:nvSpPr>
        <p:spPr>
          <a:xfrm>
            <a:off x="2752726" y="2571750"/>
            <a:ext cx="747712" cy="7396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3AF8D30-1AC2-BD11-8EFF-D787EB4E6C0B}"/>
              </a:ext>
            </a:extLst>
          </p:cNvPr>
          <p:cNvSpPr/>
          <p:nvPr/>
        </p:nvSpPr>
        <p:spPr>
          <a:xfrm>
            <a:off x="1968959" y="2997029"/>
            <a:ext cx="675588" cy="418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2173375-3250-0671-97E5-E95659D94E8B}"/>
              </a:ext>
            </a:extLst>
          </p:cNvPr>
          <p:cNvSpPr/>
          <p:nvPr/>
        </p:nvSpPr>
        <p:spPr>
          <a:xfrm>
            <a:off x="1927456" y="2522947"/>
            <a:ext cx="675588" cy="4186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508B97-FF99-A7EA-D279-D43C0EA0B694}"/>
              </a:ext>
            </a:extLst>
          </p:cNvPr>
          <p:cNvSpPr txBox="1"/>
          <p:nvPr/>
        </p:nvSpPr>
        <p:spPr>
          <a:xfrm>
            <a:off x="5840497" y="1447094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Antena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019E422-3BE5-F6D7-3FAE-A1FDA5BE9DA8}"/>
              </a:ext>
            </a:extLst>
          </p:cNvPr>
          <p:cNvSpPr txBox="1"/>
          <p:nvPr/>
        </p:nvSpPr>
        <p:spPr>
          <a:xfrm>
            <a:off x="5826210" y="1876616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Cámara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A7E83E-DFB7-3753-9365-FA1D292E4B21}"/>
              </a:ext>
            </a:extLst>
          </p:cNvPr>
          <p:cNvSpPr txBox="1"/>
          <p:nvPr/>
        </p:nvSpPr>
        <p:spPr>
          <a:xfrm>
            <a:off x="5811923" y="2341822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9F7F91-CE6A-89E8-1851-B075C362AE0F}"/>
              </a:ext>
            </a:extLst>
          </p:cNvPr>
          <p:cNvSpPr txBox="1"/>
          <p:nvPr/>
        </p:nvSpPr>
        <p:spPr>
          <a:xfrm>
            <a:off x="5811922" y="2764159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6E72A00-ECB9-0415-1EB7-400B0C53630B}"/>
              </a:ext>
            </a:extLst>
          </p:cNvPr>
          <p:cNvSpPr txBox="1"/>
          <p:nvPr/>
        </p:nvSpPr>
        <p:spPr>
          <a:xfrm>
            <a:off x="5826209" y="3258795"/>
            <a:ext cx="143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808122-12E0-B82C-51C9-390ED7127478}"/>
              </a:ext>
            </a:extLst>
          </p:cNvPr>
          <p:cNvSpPr txBox="1"/>
          <p:nvPr/>
        </p:nvSpPr>
        <p:spPr>
          <a:xfrm>
            <a:off x="5811921" y="3698341"/>
            <a:ext cx="14389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de proximidad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ast-Latn-E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ES" sz="105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4CEEB8C-5EF5-A5AF-6D87-E47C984F6300}"/>
              </a:ext>
            </a:extLst>
          </p:cNvPr>
          <p:cNvCxnSpPr>
            <a:stCxn id="3" idx="6"/>
          </p:cNvCxnSpPr>
          <p:nvPr/>
        </p:nvCxnSpPr>
        <p:spPr>
          <a:xfrm flipV="1">
            <a:off x="2121694" y="1650206"/>
            <a:ext cx="3690227" cy="2029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859D5A5-C1B1-F384-8AB6-FF647EF240DA}"/>
              </a:ext>
            </a:extLst>
          </p:cNvPr>
          <p:cNvCxnSpPr>
            <a:stCxn id="6" idx="6"/>
          </p:cNvCxnSpPr>
          <p:nvPr/>
        </p:nvCxnSpPr>
        <p:spPr>
          <a:xfrm flipV="1">
            <a:off x="2443163" y="2084759"/>
            <a:ext cx="3368758" cy="209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7042ACFC-C557-5B88-1A74-86A269898C7E}"/>
              </a:ext>
            </a:extLst>
          </p:cNvPr>
          <p:cNvCxnSpPr>
            <a:stCxn id="10" idx="6"/>
          </p:cNvCxnSpPr>
          <p:nvPr/>
        </p:nvCxnSpPr>
        <p:spPr>
          <a:xfrm flipV="1">
            <a:off x="2603044" y="2537280"/>
            <a:ext cx="3208877" cy="1949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A2DB38F-DA68-C2C9-F45A-40CD386B4877}"/>
              </a:ext>
            </a:extLst>
          </p:cNvPr>
          <p:cNvCxnSpPr/>
          <p:nvPr/>
        </p:nvCxnSpPr>
        <p:spPr>
          <a:xfrm>
            <a:off x="3529013" y="2927716"/>
            <a:ext cx="22829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8A754F6-6D26-68A6-BC42-865965E7CACB}"/>
              </a:ext>
            </a:extLst>
          </p:cNvPr>
          <p:cNvCxnSpPr>
            <a:cxnSpLocks/>
          </p:cNvCxnSpPr>
          <p:nvPr/>
        </p:nvCxnSpPr>
        <p:spPr>
          <a:xfrm>
            <a:off x="2644547" y="3253636"/>
            <a:ext cx="3181662" cy="156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78B5C4A1-FAAE-6A0A-93AA-90BFD83DCE97}"/>
              </a:ext>
            </a:extLst>
          </p:cNvPr>
          <p:cNvCxnSpPr>
            <a:stCxn id="7" idx="6"/>
          </p:cNvCxnSpPr>
          <p:nvPr/>
        </p:nvCxnSpPr>
        <p:spPr>
          <a:xfrm flipV="1">
            <a:off x="2560180" y="3996384"/>
            <a:ext cx="3237455" cy="628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Montaje</a:t>
            </a:r>
            <a:r>
              <a:rPr sz="2400" dirty="0"/>
              <a:t> </a:t>
            </a:r>
            <a:r>
              <a:rPr sz="2400" dirty="0" err="1"/>
              <a:t>físico</a:t>
            </a:r>
            <a:r>
              <a:rPr sz="2400" dirty="0"/>
              <a:t>: </a:t>
            </a:r>
            <a:r>
              <a:rPr sz="2400" dirty="0" err="1"/>
              <a:t>Resultado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Imagen 2" descr="Imagen que contiene tabla, bicicleta&#10;&#10;Descripción generada automáticamente">
            <a:extLst>
              <a:ext uri="{FF2B5EF4-FFF2-40B4-BE49-F238E27FC236}">
                <a16:creationId xmlns:a16="http://schemas.microsoft.com/office/drawing/2014/main" id="{2746C854-B413-1792-14B1-398A18652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61" y="1431878"/>
            <a:ext cx="2758105" cy="36774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Imagen 3" descr="Sitio web&#10;&#10;Descripción generada automáticamente con confianza media">
            <a:extLst>
              <a:ext uri="{FF2B5EF4-FFF2-40B4-BE49-F238E27FC236}">
                <a16:creationId xmlns:a16="http://schemas.microsoft.com/office/drawing/2014/main" id="{7DBE2F38-8AAD-6201-F080-A4B7F997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3" y="1431879"/>
            <a:ext cx="2758105" cy="36774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Imagen 4" descr="Imagen que contiene tabla, pequeño, agua, hombre&#10;&#10;Descripción generada automáticamente">
            <a:extLst>
              <a:ext uri="{FF2B5EF4-FFF2-40B4-BE49-F238E27FC236}">
                <a16:creationId xmlns:a16="http://schemas.microsoft.com/office/drawing/2014/main" id="{D533B3D2-1E81-98D3-76AC-5972EF02C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47" y="1421492"/>
            <a:ext cx="2758105" cy="36774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6635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Diagrama</a:t>
            </a:r>
            <a:r>
              <a:rPr sz="2400" dirty="0"/>
              <a:t> de Gantt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Imagen 1" descr="Gráfico, Tabla&#10;&#10;Descripción generada automáticamente">
            <a:extLst>
              <a:ext uri="{FF2B5EF4-FFF2-40B4-BE49-F238E27FC236}">
                <a16:creationId xmlns:a16="http://schemas.microsoft.com/office/drawing/2014/main" id="{130EE164-5F5B-BC01-F73E-C8D9A0C2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43" y="1331712"/>
            <a:ext cx="3587713" cy="36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89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Documentación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Imagen 2" descr="Icono&#10;&#10;Descripción generada automáticamente">
            <a:hlinkClick r:id="rId3"/>
            <a:extLst>
              <a:ext uri="{FF2B5EF4-FFF2-40B4-BE49-F238E27FC236}">
                <a16:creationId xmlns:a16="http://schemas.microsoft.com/office/drawing/2014/main" id="{EE40BC7E-5E3C-BE9C-546B-ADD58066F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394" y="1852504"/>
            <a:ext cx="1865211" cy="18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Documentación</a:t>
            </a:r>
            <a:endParaRPr sz="24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32B3AB-0680-0293-E271-D142C5BAE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4" b="432"/>
          <a:stretch/>
        </p:blipFill>
        <p:spPr>
          <a:xfrm>
            <a:off x="26036" y="345895"/>
            <a:ext cx="9091927" cy="44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8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944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/>
              <a:t>Concept of Operations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3D436B6-A2EA-F210-A0DA-31FC752DE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8" t="10287" b="8175"/>
          <a:stretch/>
        </p:blipFill>
        <p:spPr bwMode="auto">
          <a:xfrm>
            <a:off x="708287" y="1514361"/>
            <a:ext cx="7220249" cy="3525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43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944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/>
              <a:t>Concept of Operations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6CEFB96-09F1-A3D7-706E-762D3000E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" t="7025" r="2351" b="5164"/>
          <a:stretch/>
        </p:blipFill>
        <p:spPr bwMode="auto">
          <a:xfrm>
            <a:off x="1221871" y="1492910"/>
            <a:ext cx="6700258" cy="3453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261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944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/>
              <a:t>Concept of Operations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E12E1A83-7DF3-1A6B-A2FE-08A52A6BF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52" y="1481410"/>
            <a:ext cx="6300998" cy="354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75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944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/>
              <a:t>Concept of Operations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481F757D-8497-616E-A599-FE6826B2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729" y="1331712"/>
            <a:ext cx="6666542" cy="375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A1F45BE-F7DE-BCB9-EB5B-22B1DA31B279}"/>
              </a:ext>
            </a:extLst>
          </p:cNvPr>
          <p:cNvSpPr/>
          <p:nvPr/>
        </p:nvSpPr>
        <p:spPr>
          <a:xfrm>
            <a:off x="4074160" y="1625600"/>
            <a:ext cx="103632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361132-640E-F88F-0784-0CE83236A7EF}"/>
              </a:ext>
            </a:extLst>
          </p:cNvPr>
          <p:cNvSpPr txBox="1"/>
          <p:nvPr/>
        </p:nvSpPr>
        <p:spPr>
          <a:xfrm>
            <a:off x="2645115" y="1574800"/>
            <a:ext cx="526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st-Latn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Radio</a:t>
            </a:r>
            <a:endParaRPr lang="es-E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6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Tecnologías</a:t>
            </a:r>
            <a:r>
              <a:rPr sz="2400" dirty="0"/>
              <a:t>: MQTT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n 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4447ACF9-E7BB-7C95-C9D5-44AD770C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779" y="2310965"/>
            <a:ext cx="4406441" cy="137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537673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err="1"/>
              <a:t>Tecnologías</a:t>
            </a:r>
            <a:r>
              <a:rPr sz="2400" dirty="0"/>
              <a:t>: MQTT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Imagen 6" descr="Imagen que contiene objeto, computer, reloj, computadora&#10;&#10;Descripción generada automáticamente">
            <a:extLst>
              <a:ext uri="{FF2B5EF4-FFF2-40B4-BE49-F238E27FC236}">
                <a16:creationId xmlns:a16="http://schemas.microsoft.com/office/drawing/2014/main" id="{A8A658C0-4788-F495-6E28-386A7EA9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910" y="1467401"/>
            <a:ext cx="3990778" cy="1698203"/>
          </a:xfrm>
          <a:prstGeom prst="rect">
            <a:avLst/>
          </a:prstGeom>
        </p:spPr>
      </p:pic>
      <p:pic>
        <p:nvPicPr>
          <p:cNvPr id="13" name="Imagen 12" descr="Imagen que contiene objeto, reloj, oscuro, computer&#10;&#10;Descripción generada automáticamente">
            <a:extLst>
              <a:ext uri="{FF2B5EF4-FFF2-40B4-BE49-F238E27FC236}">
                <a16:creationId xmlns:a16="http://schemas.microsoft.com/office/drawing/2014/main" id="{9EF81531-5DE9-4D60-4362-7A790F71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611" y="3522749"/>
            <a:ext cx="4181377" cy="13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32364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8A8682"/>
    </a:dk2>
    <a:lt2>
      <a:srgbClr val="F0EEE9"/>
    </a:lt2>
    <a:accent1>
      <a:srgbClr val="FFCD00"/>
    </a:accent1>
    <a:accent2>
      <a:srgbClr val="F6921D"/>
    </a:accent2>
    <a:accent3>
      <a:srgbClr val="A7693A"/>
    </a:accent3>
    <a:accent4>
      <a:srgbClr val="D8D6D2"/>
    </a:accent4>
    <a:accent5>
      <a:srgbClr val="979593"/>
    </a:accent5>
    <a:accent6>
      <a:srgbClr val="6F6868"/>
    </a:accent6>
    <a:hlink>
      <a:srgbClr val="000000"/>
    </a:hlink>
    <a:folHlink>
      <a:srgbClr val="6611CC"/>
    </a:folHlink>
  </a:clrScheme>
</a:themeOverride>
</file>

<file path=ppt/theme/themeOverride2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8A8682"/>
    </a:dk2>
    <a:lt2>
      <a:srgbClr val="F0EEE9"/>
    </a:lt2>
    <a:accent1>
      <a:srgbClr val="FFCD00"/>
    </a:accent1>
    <a:accent2>
      <a:srgbClr val="F6921D"/>
    </a:accent2>
    <a:accent3>
      <a:srgbClr val="A7693A"/>
    </a:accent3>
    <a:accent4>
      <a:srgbClr val="D8D6D2"/>
    </a:accent4>
    <a:accent5>
      <a:srgbClr val="979593"/>
    </a:accent5>
    <a:accent6>
      <a:srgbClr val="6F6868"/>
    </a:accent6>
    <a:hlink>
      <a:srgbClr val="000000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3094</TotalTime>
  <Words>225</Words>
  <Application>Microsoft Office PowerPoint</Application>
  <PresentationFormat>Presentación en pantalla (16:9)</PresentationFormat>
  <Paragraphs>97</Paragraphs>
  <Slides>34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Lora</vt:lpstr>
      <vt:lpstr>Arial</vt:lpstr>
      <vt:lpstr>Times New Roman</vt:lpstr>
      <vt:lpstr>Calibri</vt:lpstr>
      <vt:lpstr>Quattrocento Sans</vt:lpstr>
      <vt:lpstr>Viola template</vt:lpstr>
      <vt:lpstr> </vt:lpstr>
      <vt:lpstr>Índice de contenidos</vt:lpstr>
      <vt:lpstr>Concept of Operations</vt:lpstr>
      <vt:lpstr>Concept of Operations</vt:lpstr>
      <vt:lpstr>Concept of Operations</vt:lpstr>
      <vt:lpstr>Concept of Operations</vt:lpstr>
      <vt:lpstr>Concept of Operations</vt:lpstr>
      <vt:lpstr>Tecnologías: MQTT</vt:lpstr>
      <vt:lpstr>Tecnologías: MQTT</vt:lpstr>
      <vt:lpstr>Tecnologías: SDR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Interfaz de usuario: Movimiento</vt:lpstr>
      <vt:lpstr>Interfaz de usuario: Movimiento</vt:lpstr>
      <vt:lpstr>Interfaz de usuario: GNU Radio</vt:lpstr>
      <vt:lpstr>Interfaz de usuario: GNU Radio</vt:lpstr>
      <vt:lpstr>Interfaz de usuario: Cámara</vt:lpstr>
      <vt:lpstr>Interfaz de usuario: Cámara</vt:lpstr>
      <vt:lpstr>Interfaz de usuario: Dashboard</vt:lpstr>
      <vt:lpstr>Interfaz de usuario: Emergencias</vt:lpstr>
      <vt:lpstr>Interfaz de usuario: Emergencias</vt:lpstr>
      <vt:lpstr>Interfaz de usuario: Estado del MR</vt:lpstr>
      <vt:lpstr>Montaje físico: Impresión 3D</vt:lpstr>
      <vt:lpstr>Montaje físico: Impresión 3D</vt:lpstr>
      <vt:lpstr>Montaje físico: Impresión 3D</vt:lpstr>
      <vt:lpstr>Montaje físico: Circuiteria</vt:lpstr>
      <vt:lpstr>Montaje físico: Resultado</vt:lpstr>
      <vt:lpstr>Montaje físico: Resultado</vt:lpstr>
      <vt:lpstr>Diagrama de Gantt</vt:lpstr>
      <vt:lpstr>Documentación</vt:lpstr>
      <vt:lpstr>Documentación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Dave</dc:creator>
  <cp:lastModifiedBy>David Arias-Cachero Rincón</cp:lastModifiedBy>
  <cp:revision>115</cp:revision>
  <dcterms:modified xsi:type="dcterms:W3CDTF">2022-12-16T08:12:54Z</dcterms:modified>
</cp:coreProperties>
</file>